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1pPr>
    <a:lvl2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2pPr>
    <a:lvl3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3pPr>
    <a:lvl4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4pPr>
    <a:lvl5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5pPr>
    <a:lvl6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6pPr>
    <a:lvl7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7pPr>
    <a:lvl8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8pPr>
    <a:lvl9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44578" y="1785935"/>
            <a:ext cx="15894844" cy="492919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244578" y="6840139"/>
            <a:ext cx="15894844" cy="22145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8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839609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2841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7286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1731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4833937" y="6000750"/>
            <a:ext cx="14716127" cy="91082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3048000" y="0"/>
            <a:ext cx="18296470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half" idx="1"/>
          </p:nvPr>
        </p:nvSpPr>
        <p:spPr>
          <a:xfrm>
            <a:off x="4155280" y="3893341"/>
            <a:ext cx="16073440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12906375" y="1768076"/>
            <a:ext cx="7604339" cy="101441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4155280" y="1946669"/>
            <a:ext cx="7929565" cy="492919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137421" y="908807"/>
            <a:ext cx="16055580" cy="120361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0" y="9572625"/>
            <a:ext cx="1607344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55280" y="5143500"/>
            <a:ext cx="1607344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12906375" y="1768076"/>
            <a:ext cx="7604339" cy="101441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155280" y="1946669"/>
            <a:ext cx="7929565" cy="492919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4155280" y="3893341"/>
            <a:ext cx="16073440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quarter" idx="21"/>
          </p:nvPr>
        </p:nvSpPr>
        <p:spPr>
          <a:xfrm>
            <a:off x="13192125" y="3196826"/>
            <a:ext cx="7054454" cy="94106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4155280" y="3893341"/>
            <a:ext cx="7625955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4155280" y="1928810"/>
            <a:ext cx="16073440" cy="985837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12622803" y="7171872"/>
            <a:ext cx="7552531" cy="56643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12692060" y="1357312"/>
            <a:ext cx="7479501" cy="5607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4673203" y="1750217"/>
            <a:ext cx="7604292" cy="101441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0704200" y="13099994"/>
            <a:ext cx="409776" cy="42834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55280" y="357185"/>
            <a:ext cx="16073440" cy="342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06056" y="13099994"/>
            <a:ext cx="409776" cy="428342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17361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061859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5063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508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953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398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84361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728861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73361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mpact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67" name="news of the attack and the pipeline shutdown spurred panic buying of gasoline, leaving thousands of gas stations without fuel, driving prices to the highest in almost 7 years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ME.png" descr="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2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Rafael Encarnacion</a:t>
            </a:r>
          </a:p>
        </p:txBody>
      </p:sp>
      <p:sp>
        <p:nvSpPr>
          <p:cNvPr id="171" name="INTRO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Phishing</a:t>
            </a:r>
          </a:p>
          <a:p>
            <a:pPr marL="716138" indent="-716138">
              <a:buSzPct val="75000"/>
              <a:buChar char="•"/>
            </a:pPr>
            <a:r>
              <a:t>RDP Abuse</a:t>
            </a:r>
          </a:p>
          <a:p>
            <a:pPr marL="716138" indent="-716138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hishing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74" name="Email Scanning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Email Scanning</a:t>
            </a:r>
          </a:p>
          <a:p>
            <a:pPr>
              <a:buBlip>
                <a:blip r:embed="rId3"/>
              </a:buBlip>
            </a:pPr>
            <a:r>
              <a:t>Sandboxing</a:t>
            </a:r>
          </a:p>
          <a:p>
            <a:pPr>
              <a:buBlip>
                <a:blip r:embed="rId3"/>
              </a:buBlip>
            </a:pPr>
            <a:r>
              <a:t>Awareness Training</a:t>
            </a:r>
          </a:p>
          <a:p>
            <a:pPr>
              <a:buBlip>
                <a:blip r:embed="rId3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DP Abuse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77" name="Stop Using RDP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Stop Using RDP</a:t>
            </a:r>
          </a:p>
          <a:p>
            <a:pPr>
              <a:buBlip>
                <a:blip r:embed="rId3"/>
              </a:buBlip>
            </a:pPr>
            <a:r>
              <a:t>See above</a:t>
            </a:r>
          </a:p>
          <a:p>
            <a:pPr>
              <a:buBlip>
                <a:blip r:embed="rId3"/>
              </a:buBlip>
            </a:pPr>
            <a:r>
              <a:t>Seriously, use something else!</a:t>
            </a:r>
          </a:p>
          <a:p>
            <a:pPr>
              <a:buBlip>
                <a:blip r:embed="rId3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ulnerabilitie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80" name="Patching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Patching </a:t>
            </a:r>
          </a:p>
          <a:p>
            <a:pPr>
              <a:buBlip>
                <a:blip r:embed="rId3"/>
              </a:buBlip>
            </a:pPr>
            <a:r>
              <a:t>Vulnerability Scanning/Management</a:t>
            </a:r>
          </a:p>
          <a:p>
            <a:pPr>
              <a:buBlip>
                <a:blip r:embed="rId3"/>
              </a:buBlip>
            </a:pPr>
            <a:r>
              <a:t>Layered detection for Zero-Day Attacks</a:t>
            </a:r>
          </a:p>
          <a:p>
            <a:pPr>
              <a:buBlip>
                <a:blip r:embed="rId3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2101 vpi cyber team2.tiff" descr="2101 vpi cyber team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739" y="1259835"/>
            <a:ext cx="7344712" cy="83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nvestigate and Report.tiff" descr="Investigate and Report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5459" y="2106503"/>
            <a:ext cx="12872520" cy="119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Ransomware.tiff" descr="Ransomwar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255" y="4271095"/>
            <a:ext cx="22927491" cy="517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lonial Pipeline Cyberattack.tiff" descr="Colonial Pipeline Cyberattack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27375" y="8408765"/>
            <a:ext cx="10512075" cy="607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Casey</a:t>
            </a:r>
          </a:p>
          <a:p>
            <a:pPr/>
            <a:r>
              <a:t>Mullins</a:t>
            </a:r>
          </a:p>
        </p:txBody>
      </p:sp>
      <p:sp>
        <p:nvSpPr>
          <p:cNvPr id="144" name="INTRO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INTRO</a:t>
            </a:r>
          </a:p>
          <a:p>
            <a:pPr marL="716138" indent="-716138">
              <a:buSzPct val="75000"/>
              <a:buChar char="•"/>
            </a:pPr>
            <a:r>
              <a:t>Ransomware Definition</a:t>
            </a:r>
          </a:p>
          <a:p>
            <a:pPr marL="716138" indent="-716138">
              <a:buSzPct val="75000"/>
              <a:buChar char="•"/>
            </a:pPr>
            <a:r>
              <a:t>Darkside Group (?)</a:t>
            </a:r>
          </a:p>
        </p:txBody>
      </p:sp>
      <p:pic>
        <p:nvPicPr>
          <p:cNvPr id="145" name="Casey Mullins.png" descr="Casey Mulli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2998"/>
            <a:ext cx="6350002" cy="635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tro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48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Ransomware?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51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arkside Group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54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kim young.png" descr="kim you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2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Kim</a:t>
            </a:r>
          </a:p>
          <a:p>
            <a:pPr/>
            <a:r>
              <a:t>Young</a:t>
            </a:r>
          </a:p>
        </p:txBody>
      </p:sp>
      <p:sp>
        <p:nvSpPr>
          <p:cNvPr id="158" name="INTRO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Background</a:t>
            </a:r>
          </a:p>
          <a:p>
            <a:pPr marL="716138" indent="-716138">
              <a:buSzPct val="75000"/>
              <a:buChar char="•"/>
            </a:pPr>
            <a:r>
              <a:t>Decisions</a:t>
            </a:r>
          </a:p>
          <a:p>
            <a:pPr marL="716138" indent="-716138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ecision to pay the ransom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1" name="wanted to keep the situation confidential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cision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Decisions</a:t>
            </a:r>
          </a:p>
        </p:txBody>
      </p:sp>
      <p:sp>
        <p:nvSpPr>
          <p:cNvPr id="164" name="Shutting Down the Pipeline…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 marL="518607" indent="-518607" defTabSz="687618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Shutting Down the Pipeline…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the company didn’t know how much access the hackers might gain, maintaining operational control of the pipeline was paramount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to prevent hackers from migrating to the pipeline control system, Colonial decided a complete shutdown was necessary</a:t>
            </a:r>
          </a:p>
          <a:p>
            <a:pPr marL="518607" indent="-518607" defTabSz="687618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Paying the Ransom…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